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8"/>
  </p:notesMasterIdLst>
  <p:sldIdLst>
    <p:sldId id="306" r:id="rId2"/>
    <p:sldId id="307" r:id="rId3"/>
    <p:sldId id="308" r:id="rId4"/>
    <p:sldId id="309" r:id="rId5"/>
    <p:sldId id="310" r:id="rId6"/>
    <p:sldId id="311" r:id="rId7"/>
    <p:sldId id="266" r:id="rId8"/>
    <p:sldId id="312" r:id="rId9"/>
    <p:sldId id="313" r:id="rId10"/>
    <p:sldId id="314" r:id="rId11"/>
    <p:sldId id="315" r:id="rId12"/>
    <p:sldId id="317" r:id="rId13"/>
    <p:sldId id="318" r:id="rId14"/>
    <p:sldId id="319" r:id="rId15"/>
    <p:sldId id="320" r:id="rId16"/>
    <p:sldId id="321" r:id="rId17"/>
    <p:sldId id="31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4" r:id="rId28"/>
    <p:sldId id="282" r:id="rId29"/>
    <p:sldId id="291" r:id="rId30"/>
    <p:sldId id="294" r:id="rId31"/>
    <p:sldId id="295" r:id="rId32"/>
    <p:sldId id="298" r:id="rId33"/>
    <p:sldId id="302" r:id="rId34"/>
    <p:sldId id="303" r:id="rId35"/>
    <p:sldId id="281" r:id="rId36"/>
    <p:sldId id="305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31343-A3F1-4A13-8642-A03C1B67023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07BAD4-6510-4D9F-867B-C5B9FEC48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D86011-5C16-44EF-B1E7-BDEB896440B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30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0EB-9834-4353-9C56-BBD8D84DDFA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94E209C4-0DB9-432E-9E0D-BEEF58F3C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75391121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9C-BE9F-40CC-9FEE-8D01B3569EF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38B7-170F-47A3-892D-2CC5416B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77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266D-922A-4E5A-BAC2-56C6857FD69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419E-F4A8-40EA-AE65-01782CE3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796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23BD-F22B-4769-A2EA-6F51047E3AB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6014B-86D3-4AD2-A6CD-395637B3E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49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E414-E541-40F4-9B83-1A90AF10721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1587-7E09-41BA-9DD1-782465E50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4258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E-01A7-48C6-8299-DD7DDB3022BB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CAA9D4-F353-4982-A0EB-901D40761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769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17BF-FF3D-4D47-89CC-EB548792C34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4DE39-0382-4AD6-9CEB-DE41278D0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619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CA77-E8BC-49F4-B345-895A439009D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39D-ACD3-4E07-8A3E-E07DAA270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8601942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83B-EBAD-4475-96B6-A13928A973A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D05A-2AF7-416E-AF6C-3A80B00E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194771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99E-E37A-44EE-9E34-2AD1C2535A6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5BE2-4BAC-4C32-9DC5-C8C22A6D1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2820432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E4F-C64B-4F3B-B2EC-B56D09376FA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F62D-2065-47AD-B34B-71D00958E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4996582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70F-5CCA-4046-BA09-2581A1BC261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BA6F-F423-48CA-9AB1-3A1B732F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63123301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4CA9-B37C-494F-BF97-BC6DA11C2C7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2207-E977-4C97-B9C9-801131747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8965443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2790-5272-4FF3-A9D4-8F1E417CFA9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EF8-9078-43B8-8726-EE7D71008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5631579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767B-FAF6-4A3E-AD01-7181D65A4FF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E7BD-D658-4C94-92D8-906A75EB6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67894566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2C2-A97B-4278-BF68-47F624141713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7D9B-D427-458A-9BF0-B2360A7B3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64404747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E143-E008-43D5-AE4B-8EB79D1BAA7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972C-D774-4905-A196-06A7D8429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48816760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F971A-B1C9-4F15-9EBD-C967A169C8AD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88653924-4485-477E-AC92-5228D95B5A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14" r:id="rId7"/>
    <p:sldLayoutId id="2147483824" r:id="rId8"/>
    <p:sldLayoutId id="2147483815" r:id="rId9"/>
    <p:sldLayoutId id="2147483816" r:id="rId10"/>
    <p:sldLayoutId id="2147483825" r:id="rId11"/>
    <p:sldLayoutId id="2147483826" r:id="rId12"/>
    <p:sldLayoutId id="2147483817" r:id="rId13"/>
    <p:sldLayoutId id="2147483827" r:id="rId14"/>
    <p:sldLayoutId id="2147483828" r:id="rId15"/>
    <p:sldLayoutId id="2147483829" r:id="rId16"/>
    <p:sldLayoutId id="2147483830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projectrussia.ru/chem-zaklyuchaetsya-rabota-upakovshchika-lichnye-kachestva-predstavitelei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rojectrussia.ru/kak-otvetit-esli-ne-znaesh-chto-skazat-dobavit-kommentarii-zdes-da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projectrussia.ru/proreklamirovat-uslugi-ili-tovar-kotoryi-vidy-reklamnoi-deyatelnosti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gif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100.ru/" TargetMode="External"/><Relationship Id="rId7" Type="http://schemas.openxmlformats.org/officeDocument/2006/relationships/image" Target="../media/image62.png"/><Relationship Id="rId2" Type="http://schemas.openxmlformats.org/officeDocument/2006/relationships/hyperlink" Target="http://atlas100.ru/catalo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Эмблема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1204548" cy="1196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solidFill>
                  <a:srgbClr val="002060"/>
                </a:solidFill>
                <a:latin typeface="Academy Ho" pitchFamily="2" charset="0"/>
              </a:rPr>
              <a:t>В МИРЕ НОВЫХ ПРОФЕССИЙ</a:t>
            </a:r>
            <a:endParaRPr lang="ru-RU" sz="3600" b="1" dirty="0">
              <a:solidFill>
                <a:srgbClr val="002060"/>
              </a:solidFill>
              <a:latin typeface="Academy Ho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99808"/>
            <a:ext cx="2524155" cy="205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s://st.depositphotos.com/2894311/4065/i/950/depositphotos_40653749-stock-photo-businessman-write-business-wor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48245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ДИСТРИБЬЮТОР</a:t>
            </a:r>
            <a:r>
              <a:rPr lang="en-GB" sz="2800" b="1" i="1" dirty="0" smtClean="0">
                <a:solidFill>
                  <a:srgbClr val="002060"/>
                </a:solidFill>
              </a:rPr>
              <a:t/>
            </a:r>
            <a:br>
              <a:rPr lang="en-GB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err="1" smtClean="0">
                <a:solidFill>
                  <a:srgbClr val="002060"/>
                </a:solidFill>
              </a:rPr>
              <a:t>Проводит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анализ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локального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рынка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</a:rPr>
              <a:t>(</a:t>
            </a:r>
            <a:r>
              <a:rPr lang="en-GB" sz="2800" i="1" dirty="0" err="1" smtClean="0">
                <a:solidFill>
                  <a:srgbClr val="002060"/>
                </a:solidFill>
              </a:rPr>
              <a:t>покупательной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</a:rPr>
              <a:t>способности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</a:rPr>
              <a:t>населения</a:t>
            </a:r>
            <a:r>
              <a:rPr lang="en-GB" sz="2800" i="1" dirty="0" smtClean="0">
                <a:solidFill>
                  <a:srgbClr val="002060"/>
                </a:solidFill>
              </a:rPr>
              <a:t> в </a:t>
            </a:r>
            <a:r>
              <a:rPr lang="en-GB" sz="2800" i="1" dirty="0" err="1" smtClean="0">
                <a:solidFill>
                  <a:srgbClr val="002060"/>
                </a:solidFill>
              </a:rPr>
              <a:t>своем</a:t>
            </a:r>
            <a:r>
              <a:rPr lang="en-GB" sz="2800" i="1" dirty="0" smtClean="0">
                <a:solidFill>
                  <a:srgbClr val="002060"/>
                </a:solidFill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</a:rPr>
              <a:t>регионе</a:t>
            </a:r>
            <a:r>
              <a:rPr lang="en-GB" sz="2800" i="1" dirty="0" smtClean="0">
                <a:solidFill>
                  <a:srgbClr val="002060"/>
                </a:solidFill>
              </a:rPr>
              <a:t>)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r>
              <a:rPr lang="en-GB" sz="2800" i="1" dirty="0" smtClean="0">
                <a:solidFill>
                  <a:srgbClr val="002060"/>
                </a:solidFill>
              </a:rPr>
              <a:t/>
            </a:r>
            <a:br>
              <a:rPr lang="en-GB" sz="2800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З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анимается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микро-маркетингом</a:t>
            </a:r>
            <a:r>
              <a:rPr lang="en-GB" sz="2800" b="1" i="1" dirty="0" smtClean="0">
                <a:solidFill>
                  <a:srgbClr val="002060"/>
                </a:solidFill>
              </a:rPr>
              <a:t>,</a:t>
            </a:r>
            <a:br>
              <a:rPr lang="en-GB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работает</a:t>
            </a:r>
            <a:r>
              <a:rPr lang="en-GB" sz="2800" b="1" i="1" dirty="0" smtClean="0">
                <a:solidFill>
                  <a:srgbClr val="002060"/>
                </a:solidFill>
              </a:rPr>
              <a:t> с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конкретными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людьми</a:t>
            </a:r>
            <a:r>
              <a:rPr lang="en-GB" sz="2800" b="1" i="1" dirty="0" smtClean="0">
                <a:solidFill>
                  <a:srgbClr val="002060"/>
                </a:solidFill>
              </a:rPr>
              <a:t>:</a:t>
            </a:r>
            <a:br>
              <a:rPr lang="en-GB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рекламирует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товар</a:t>
            </a:r>
            <a:r>
              <a:rPr lang="en-GB" sz="2800" b="1" i="1" dirty="0" smtClean="0">
                <a:solidFill>
                  <a:srgbClr val="002060"/>
                </a:solidFill>
              </a:rPr>
              <a:t>,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используя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знания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психологии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личных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продаж</a:t>
            </a:r>
            <a:r>
              <a:rPr lang="en-GB" sz="2800" b="1" i="1" dirty="0" smtClean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tatic.tildacdn.com/tild6663-3334-4439-b864-353534663337/kozerog-i-vodoley-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197150" cy="244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МАРКЕТОЛОГ</a:t>
            </a:r>
            <a:r>
              <a:rPr lang="en-GB" sz="2800" b="1" i="1" u="sng" dirty="0" smtClean="0">
                <a:solidFill>
                  <a:srgbClr val="002060"/>
                </a:solidFill>
              </a:rPr>
              <a:t/>
            </a:r>
            <a:br>
              <a:rPr lang="en-GB" sz="2800" b="1" i="1" u="sng" dirty="0" smtClean="0">
                <a:solidFill>
                  <a:srgbClr val="002060"/>
                </a:solidFill>
              </a:rPr>
            </a:br>
            <a:r>
              <a:rPr lang="en-GB" sz="2400" b="1" i="1" dirty="0" err="1" smtClean="0">
                <a:solidFill>
                  <a:srgbClr val="002060"/>
                </a:solidFill>
              </a:rPr>
              <a:t>Исследует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прогнозирует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формирует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спрос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на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товары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услуги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зучает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его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количественные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качественные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характеристики</a:t>
            </a:r>
            <a:r>
              <a:rPr lang="en-GB" sz="2400" b="1" i="1" dirty="0" smtClean="0">
                <a:solidFill>
                  <a:srgbClr val="002060"/>
                </a:solidFill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err="1" smtClean="0">
                <a:solidFill>
                  <a:srgbClr val="002060"/>
                </a:solidFill>
              </a:rPr>
              <a:t>Определяет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пути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улучшения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потребительских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свойств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товаров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услуг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перспективы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освоения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новой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продукции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рынков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сбыта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d1czs14lkefjhh.cloudfront.net/public/images/Leverage%20Analytics%20for%20Market%20Leadership%20-%20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51125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АНДЕРРАЙТЕР </a:t>
            </a:r>
            <a:r>
              <a:rPr lang="ru-RU" sz="2000" b="1" dirty="0" smtClean="0">
                <a:solidFill>
                  <a:srgbClr val="002060"/>
                </a:solidFill>
              </a:rPr>
              <a:t>- лицо, уполномоченное страховой компанией анализировать, принимать на страхование (перестрахование) и отклонять все виды рисков, а также классифицировать выбранные риски для получения по ним оптимальной страховой премии. Андеррайтер отвечает за формирование страхового (перестраховочного) портфеля. Должен обладать </a:t>
            </a: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необходимыми знаниями</a:t>
            </a:r>
            <a:r>
              <a:rPr lang="ru-RU" sz="2000" b="1" dirty="0" smtClean="0">
                <a:solidFill>
                  <a:srgbClr val="002060"/>
                </a:solidFill>
              </a:rPr>
              <a:t> и практикой для установления соответствующей степени риска/ставок премии и условий страхования.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hr-portal.ru/files/mini/hrldm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АРТТЕРАПЕВТ </a:t>
            </a:r>
            <a:r>
              <a:rPr lang="ru-RU" sz="2400" b="1" dirty="0" smtClean="0">
                <a:solidFill>
                  <a:srgbClr val="002060"/>
                </a:solidFill>
              </a:rPr>
              <a:t>– это специалист, помогающий средствами искусства (музыки, движения, живописи, рисования, лепки, театральной драматизации) разрешать психологические затруднения человека, обратившегося за помощью. </a:t>
            </a:r>
            <a:r>
              <a:rPr lang="ru-RU" sz="2400" b="1" dirty="0" err="1" smtClean="0">
                <a:solidFill>
                  <a:srgbClr val="002060"/>
                </a:solidFill>
              </a:rPr>
              <a:t>Арттерапевт</a:t>
            </a:r>
            <a:r>
              <a:rPr lang="ru-RU" sz="2400" b="1" dirty="0" smtClean="0">
                <a:solidFill>
                  <a:srgbClr val="002060"/>
                </a:solidFill>
              </a:rPr>
              <a:t> участвует в лечебно-реабилитационном процессе и психологическом консультировании.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f.doctor.kz/news/018/648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015607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БИОИНФОРМАТИК.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Биоинформатикой</a:t>
            </a:r>
            <a:r>
              <a:rPr lang="ru-RU" dirty="0" smtClean="0">
                <a:solidFill>
                  <a:srgbClr val="002060"/>
                </a:solidFill>
              </a:rPr>
              <a:t> называют информатику в применении к молекулярной биологии. Все знают, что прочитан геном человека. Что такое геном с точки зрения информатики? Это 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длинный текст</a:t>
            </a:r>
            <a:r>
              <a:rPr lang="ru-RU" dirty="0" smtClean="0">
                <a:solidFill>
                  <a:srgbClr val="002060"/>
                </a:solidFill>
              </a:rPr>
              <a:t>, содержащий около 3 млрд. букв (нуклеотидов A, T, G, C). И все. Одной из проблем </a:t>
            </a:r>
            <a:r>
              <a:rPr lang="ru-RU" dirty="0" err="1" smtClean="0">
                <a:solidFill>
                  <a:srgbClr val="002060"/>
                </a:solidFill>
              </a:rPr>
              <a:t>биоинформатики</a:t>
            </a:r>
            <a:r>
              <a:rPr lang="ru-RU" dirty="0" smtClean="0">
                <a:solidFill>
                  <a:srgbClr val="002060"/>
                </a:solidFill>
              </a:rPr>
              <a:t> является установление смысла этого текста. Разумеется, кроме самой последовательности ДНК есть много дополнительной экспериментальной информации.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Далеко не все гены человека известны, о функциях многих генов нет данных. Задача </a:t>
            </a:r>
            <a:r>
              <a:rPr lang="ru-RU" dirty="0" err="1" smtClean="0">
                <a:solidFill>
                  <a:srgbClr val="002060"/>
                </a:solidFill>
              </a:rPr>
              <a:t>биоинформатики</a:t>
            </a:r>
            <a:r>
              <a:rPr lang="ru-RU" dirty="0" smtClean="0">
                <a:solidFill>
                  <a:srgbClr val="002060"/>
                </a:solidFill>
              </a:rPr>
              <a:t> заключается в том, чтобы найти ранее неизвестные гены и описать их предположительную функцию. Как ищутся гены? Это трудная задача. Здесь на помощь приходит математика.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medrussia.org/wp-content/uploads/2018/04/1497611361_otr_shutterstock_60855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37444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ДЕКЛАРАНТ 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специалист фирмы по работе на таможне: отслеживает оформление документации и движение </a:t>
            </a:r>
            <a:r>
              <a:rPr lang="ru-RU" sz="2000" dirty="0" smtClean="0">
                <a:solidFill>
                  <a:srgbClr val="002060"/>
                </a:solidFill>
              </a:rPr>
              <a:t>грузов, </a:t>
            </a:r>
            <a:r>
              <a:rPr lang="ru-RU" sz="2000" dirty="0" smtClean="0">
                <a:solidFill>
                  <a:srgbClr val="002060"/>
                </a:solidFill>
              </a:rPr>
              <a:t>таможенного законодательства, ПК, умение работать в стрессовых ситуациях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tatic.tildacdn.com/tild6633-3566-4932-a165-396630636361/338B2379-mi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43137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КРИЭЙТОР </a:t>
            </a:r>
            <a:r>
              <a:rPr lang="ru-RU" sz="2000" dirty="0" smtClean="0">
                <a:solidFill>
                  <a:srgbClr val="002060"/>
                </a:solidFill>
              </a:rPr>
              <a:t>– (от англ.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Create</a:t>
            </a:r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- создавать (англ.). </a:t>
            </a:r>
            <a:r>
              <a:rPr lang="ru-RU" sz="2000" dirty="0" err="1" smtClean="0">
                <a:solidFill>
                  <a:srgbClr val="002060"/>
                </a:solidFill>
              </a:rPr>
              <a:t>Креативный</a:t>
            </a:r>
            <a:r>
              <a:rPr lang="ru-RU" sz="2000" dirty="0" smtClean="0">
                <a:solidFill>
                  <a:srgbClr val="002060"/>
                </a:solidFill>
              </a:rPr>
              <a:t> директор руководит коллективом дизайнеров и (или) </a:t>
            </a:r>
            <a:r>
              <a:rPr lang="ru-RU" sz="2000" dirty="0" err="1" smtClean="0">
                <a:solidFill>
                  <a:srgbClr val="002060"/>
                </a:solidFill>
              </a:rPr>
              <a:t>копирайтеров</a:t>
            </a:r>
            <a:r>
              <a:rPr lang="ru-RU" sz="2000" dirty="0" smtClean="0">
                <a:solidFill>
                  <a:srgbClr val="002060"/>
                </a:solidFill>
              </a:rPr>
              <a:t>. В его обязанности входит координация работы рекламного отдела, разработка концепции рекламных проектов, разработка фирменного стиля компании, контроль за осуществлением </a:t>
            </a:r>
            <a:r>
              <a:rPr lang="ru-RU" sz="2000" dirty="0" smtClean="0">
                <a:solidFill>
                  <a:srgbClr val="002060"/>
                </a:solidFill>
                <a:hlinkClick r:id="rId2"/>
              </a:rPr>
              <a:t>рекламной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 с творческой стороны. Он также следит за творческим процессом исходя из требований заказчика. Обычно специалисты такого уровня имеют либо высшее художественное, либо высшее филологическое образование.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vikingmergers.com/wp-content/uploads/2014/09/creativentrepreneur-1024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38860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</a:t>
            </a:r>
            <a:r>
              <a:rPr lang="en-GB" sz="2800" b="1" i="1" u="sng" dirty="0" smtClean="0">
                <a:solidFill>
                  <a:srgbClr val="002060"/>
                </a:solidFill>
              </a:rPr>
              <a:t/>
            </a:r>
            <a:br>
              <a:rPr lang="en-GB" sz="2800" b="1" i="1" u="sng" dirty="0" smtClean="0">
                <a:solidFill>
                  <a:srgbClr val="002060"/>
                </a:solidFill>
              </a:rPr>
            </a:br>
            <a:r>
              <a:rPr lang="en-GB" sz="2400" b="1" i="1" dirty="0" err="1" smtClean="0">
                <a:solidFill>
                  <a:srgbClr val="002060"/>
                </a:solidFill>
              </a:rPr>
              <a:t>Проводит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внутренний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внешний</a:t>
            </a:r>
            <a:r>
              <a:rPr lang="en-GB" sz="2400" b="1" i="1" dirty="0" smtClean="0">
                <a:solidFill>
                  <a:srgbClr val="002060"/>
                </a:solidFill>
              </a:rPr>
              <a:t> (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независимый</a:t>
            </a:r>
            <a:r>
              <a:rPr lang="en-GB" sz="2400" b="1" i="1" dirty="0" smtClean="0">
                <a:solidFill>
                  <a:srgbClr val="002060"/>
                </a:solidFill>
              </a:rPr>
              <a:t>)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контроль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анализ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финансовой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отчетности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предприятий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различных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форм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собственности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err="1" smtClean="0">
                <a:solidFill>
                  <a:srgbClr val="002060"/>
                </a:solidFill>
              </a:rPr>
              <a:t>её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соответствие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правовым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актам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нормам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налогообложения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законность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совершаемых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операций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Дает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рекомендации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специалистам</a:t>
            </a:r>
            <a:r>
              <a:rPr lang="en-GB" sz="2400" b="1" i="1" dirty="0" smtClean="0">
                <a:solidFill>
                  <a:srgbClr val="002060"/>
                </a:solidFill>
              </a:rPr>
              <a:t> с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целью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предупреждения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просчетов</a:t>
            </a:r>
            <a:r>
              <a:rPr lang="en-GB" sz="2400" b="1" i="1" dirty="0" smtClean="0">
                <a:solidFill>
                  <a:srgbClr val="00206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ошибок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способных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повлечь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за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собой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ущерб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репутации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предприятия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get-zen_doc/225901/pub_5c261f57871d9300abf86ea4_5c266be853ab1800aaa68ac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592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Байер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908720"/>
            <a:ext cx="7993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специалист по закупке модной одежды  и обуви. Отбирает свежие коллекции на выставках и показах, хорошо разбирается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в тенденциях моды и предпочтениях покупателей.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По образованию, как правило, товаровед.</a:t>
            </a:r>
          </a:p>
        </p:txBody>
      </p:sp>
      <p:pic>
        <p:nvPicPr>
          <p:cNvPr id="25602" name="Picture 2" descr="https://avatars.mds.yandex.net/get-zen_doc/28845/pub_5da08c13e4f39f00b228c787_5da09104ec575b696c7b2bf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Елена\Desktop\catwalk-naslov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46" y="3918596"/>
            <a:ext cx="4802113" cy="181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7" y="404664"/>
            <a:ext cx="2605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Бастер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1052736"/>
            <a:ext cx="72739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юрист, специализирующийся на разрешении трудовых конфликтов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со стороны предприятия, в том числе и профсоюзов.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Должен отлично знать трудовое право,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быть хорошим психологом  и социологом.</a:t>
            </a:r>
          </a:p>
        </p:txBody>
      </p:sp>
      <p:pic>
        <p:nvPicPr>
          <p:cNvPr id="36866" name="Picture 2" descr="https://i.sunhome.ru/journal/170/problemi-socialnoi-otvetstvennosti-v2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43924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Academy Italic" pitchFamily="2" charset="0"/>
              </a:rPr>
              <a:t>Цель:</a:t>
            </a:r>
            <a:r>
              <a:rPr lang="ru-RU" sz="2400" b="1" dirty="0" smtClean="0">
                <a:solidFill>
                  <a:srgbClr val="002060"/>
                </a:solidFill>
                <a:latin typeface="Academy Italic" pitchFamily="2" charset="0"/>
              </a:rPr>
              <a:t> популяризация знаний о специалистах различных профессиональных сфер.</a:t>
            </a:r>
            <a:endParaRPr lang="ru-RU" sz="2400" b="1" dirty="0">
              <a:solidFill>
                <a:srgbClr val="002060"/>
              </a:solidFill>
              <a:latin typeface="Academy Italic" pitchFamily="2" charset="0"/>
            </a:endParaRPr>
          </a:p>
        </p:txBody>
      </p:sp>
      <p:pic>
        <p:nvPicPr>
          <p:cNvPr id="3" name="Picture 2" descr="Картинки по запросу &quot;выбор професси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960440" cy="2697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80648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u="sng" dirty="0" smtClean="0">
                <a:solidFill>
                  <a:srgbClr val="002060"/>
                </a:solidFill>
                <a:latin typeface="Academy Italic" pitchFamily="2" charset="0"/>
              </a:rPr>
              <a:t>Задачи: 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cademy Italic" pitchFamily="2" charset="0"/>
              </a:rPr>
              <a:t>сориентировать учащихся в огромном мире профессий;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cademy Italic" pitchFamily="2" charset="0"/>
              </a:rPr>
              <a:t> помочь определиться в выборе будущей профессии.</a:t>
            </a:r>
            <a:endParaRPr lang="ru-RU" sz="2400" b="1" dirty="0">
              <a:solidFill>
                <a:srgbClr val="002060"/>
              </a:solidFill>
              <a:latin typeface="Academy Italic" pitchFamily="2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72" y="332656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Бариста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908720"/>
            <a:ext cx="79930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специалист по приготовлению                 </a:t>
            </a:r>
            <a:r>
              <a:rPr lang="ru-RU" altLang="ru-RU" sz="3200" b="1" dirty="0" err="1">
                <a:solidFill>
                  <a:srgbClr val="002060"/>
                </a:solidFill>
              </a:rPr>
              <a:t>кофе-эспрессо</a:t>
            </a:r>
            <a:r>
              <a:rPr lang="ru-RU" altLang="ru-RU" sz="3200" b="1" dirty="0">
                <a:solidFill>
                  <a:srgbClr val="002060"/>
                </a:solidFill>
              </a:rPr>
              <a:t>  и напитков из него,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знает всё о степени помола кофейного зерна, в совершенстве владеет техникой получения молочной пены.</a:t>
            </a:r>
          </a:p>
        </p:txBody>
      </p:sp>
      <p:pic>
        <p:nvPicPr>
          <p:cNvPr id="35842" name="Picture 2" descr="https://cf.ua/m/blog/9fb2c8ef79b48fdf76765d44a3ea8605/images/d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d3ba08y2c5j5cf.cloudfront.net/wp-content/uploads/2018/04/26172832/iStock-821952658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25144"/>
            <a:ext cx="2088232" cy="139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108"/>
            <a:ext cx="57969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Валютный трейдер 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человек, который зарабатывает     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на разнице курсов валют.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Получить необходимые знания можно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на специальных курсах.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Основное преимущество этой профессии – полная свобода. </a:t>
            </a:r>
          </a:p>
        </p:txBody>
      </p:sp>
      <p:pic>
        <p:nvPicPr>
          <p:cNvPr id="34818" name="Picture 2" descr="https://avatars.mds.yandex.net/get-pdb/2033173/c9e47253-49f2-4978-beac-6893d319500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1088"/>
            <a:ext cx="3645518" cy="205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20" y="431066"/>
            <a:ext cx="3674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 - 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6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специалист по операциям с недвижимостью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со строительным и финансовым образованием.</a:t>
            </a:r>
          </a:p>
        </p:txBody>
      </p:sp>
      <p:pic>
        <p:nvPicPr>
          <p:cNvPr id="33794" name="Picture 2" descr="https://avatars.mds.yandex.net/get-pdb/1857214/97e98f3b-26c4-4728-8369-056b9673350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3600400" cy="258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66" y="496894"/>
            <a:ext cx="27703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Логистик -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95536" y="692696"/>
            <a:ext cx="83137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</a:rPr>
              <a:t>          </a:t>
            </a:r>
            <a:r>
              <a:rPr lang="ru-RU" altLang="ru-RU" sz="3200" b="1" dirty="0" smtClean="0">
                <a:solidFill>
                  <a:srgbClr val="0070C0"/>
                </a:solidFill>
              </a:rPr>
              <a:t>          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  </a:t>
            </a:r>
            <a:r>
              <a:rPr lang="ru-RU" altLang="ru-RU" sz="3200" b="1" dirty="0">
                <a:solidFill>
                  <a:srgbClr val="002060"/>
                </a:solidFill>
              </a:rPr>
              <a:t>управляет движением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материальных и информационных потоков,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следит за </a:t>
            </a:r>
            <a:r>
              <a:rPr lang="ru-RU" altLang="ru-RU" sz="3200" b="1" dirty="0" err="1">
                <a:solidFill>
                  <a:srgbClr val="002060"/>
                </a:solidFill>
              </a:rPr>
              <a:t>скоординированностью</a:t>
            </a:r>
            <a:r>
              <a:rPr lang="ru-RU" altLang="ru-RU" sz="3200" b="1" dirty="0">
                <a:solidFill>
                  <a:srgbClr val="002060"/>
                </a:solidFill>
              </a:rPr>
              <a:t> работы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всех подразделений, рассчитывает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наиболее выгодную и экономичную схему  для развития того или иного проекта. 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На логистика учат в экономических вузах.</a:t>
            </a: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 rot="-1387088">
            <a:off x="2552700" y="4184650"/>
            <a:ext cx="504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 rot="1084308">
            <a:off x="5719763" y="4157663"/>
            <a:ext cx="504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 rot="277929">
            <a:off x="4752975" y="3802063"/>
            <a:ext cx="50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770" name="Picture 2" descr="https://avatars.mds.yandex.net/get-altay/1439437/2a00000168c34c43f0e40627b13b68058934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2691731" cy="179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5979"/>
            <a:ext cx="37426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Спичрайтер -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68313" y="980728"/>
            <a:ext cx="80645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пишет тексты выступлений, докладов, готовит интервью.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Как принято, имеет филологическое образование и работает индивидуально или в команде политиков, предпринимателей или  по заказу </a:t>
            </a:r>
          </a:p>
          <a:p>
            <a:pPr algn="ctr" eaLnBrk="1" hangingPunct="1"/>
            <a:r>
              <a:rPr lang="en-US" altLang="ru-RU" sz="3200" b="1" dirty="0">
                <a:solidFill>
                  <a:srgbClr val="002060"/>
                </a:solidFill>
              </a:rPr>
              <a:t>PR</a:t>
            </a:r>
            <a:r>
              <a:rPr lang="ru-RU" altLang="ru-RU" sz="3200" b="1" dirty="0">
                <a:solidFill>
                  <a:srgbClr val="002060"/>
                </a:solidFill>
              </a:rPr>
              <a:t>-агентств.</a:t>
            </a:r>
          </a:p>
        </p:txBody>
      </p:sp>
      <p:pic>
        <p:nvPicPr>
          <p:cNvPr id="31746" name="Picture 2" descr="https://osurgut.com/images/news/main/88655edb22fe97c1f37c710eae0ee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388843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Хостес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11188" y="908720"/>
            <a:ext cx="7848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</a:rPr>
              <a:t>«лицо» ресторана, «хозяйка зала».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</a:rPr>
              <a:t>Встречает и размещает посетителей,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</a:rPr>
              <a:t>может прокомментировать выбор блюд и напитков, информирует об акциях, проводимых рестораном, контролирует и координирует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</a:rPr>
              <a:t>работу официантов.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</a:rPr>
              <a:t>Обучение проходит на месте</a:t>
            </a:r>
            <a:r>
              <a:rPr lang="ru-RU" altLang="ru-RU" sz="32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22" name="Picture 2" descr="https://deutsch-sprechen.ru/images/topic/hot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3910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11" y="548680"/>
            <a:ext cx="793736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Хэдхантер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(«охотник за головами») -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42988" y="1124744"/>
            <a:ext cx="73612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специалист по подбору персонала,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как правило, с психологическим образованием. Может переманить ценного сотрудника из одной фирмы в другую, действует как разведчик: собирает сведения, имеет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собственных </a:t>
            </a:r>
            <a:r>
              <a:rPr lang="ru-RU" altLang="ru-RU" sz="2800" b="1" dirty="0">
                <a:solidFill>
                  <a:srgbClr val="002060"/>
                </a:solidFill>
              </a:rPr>
              <a:t>информаторов.</a:t>
            </a:r>
          </a:p>
        </p:txBody>
      </p:sp>
      <p:pic>
        <p:nvPicPr>
          <p:cNvPr id="29700" name="Picture 4" descr="https://www.russedina.ru/images/1443010663-pcstue-colourbox6774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3816423" cy="234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52" y="476672"/>
            <a:ext cx="45261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Профессиовед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84213" y="1374775"/>
            <a:ext cx="77644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классифицирует и описывает профессии.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Ведь сегодня не только у нас большие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запросы к выбираемой профессии, но и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профессия предъявляет свои высокие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требования к потенциальному работнику.</a:t>
            </a:r>
          </a:p>
        </p:txBody>
      </p:sp>
      <p:pic>
        <p:nvPicPr>
          <p:cNvPr id="16386" name="Picture 2" descr="https://erch2014.com/images/obrazovanie/profilnoe-obrazovanie-eto-profilnoe-obrazovanie-opredelenie-osobennost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04882"/>
            <a:ext cx="3960440" cy="241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476672"/>
            <a:ext cx="7776864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В среднем </a:t>
            </a:r>
          </a:p>
          <a:p>
            <a:pPr algn="just" eaLnBrk="1" hangingPunct="1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- </a:t>
            </a:r>
            <a:r>
              <a:rPr lang="ru-RU" sz="2800" b="1" spc="50" dirty="0">
                <a:ln w="11430"/>
                <a:solidFill>
                  <a:srgbClr val="002060"/>
                </a:solidFill>
              </a:rPr>
              <a:t>49,6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% </a:t>
            </a:r>
            <a:r>
              <a:rPr lang="ru-RU" sz="2800" b="1" spc="50" dirty="0">
                <a:ln w="11430"/>
                <a:solidFill>
                  <a:srgbClr val="002060"/>
                </a:solidFill>
              </a:rPr>
              <a:t>работают по </a:t>
            </a:r>
          </a:p>
          <a:p>
            <a:pPr algn="just" eaLnBrk="1" hangingPunct="1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</a:rPr>
              <a:t>полученной специальности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;</a:t>
            </a:r>
            <a:endParaRPr lang="ru-RU" sz="2800" b="1" spc="50" dirty="0">
              <a:ln w="11430"/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</a:rPr>
              <a:t>- 61% считают, что дополнительное</a:t>
            </a:r>
          </a:p>
          <a:p>
            <a:pPr algn="just" eaLnBrk="1" hangingPunct="1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</a:rPr>
              <a:t>образование повышает профессиональный уровень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;</a:t>
            </a:r>
            <a:endParaRPr lang="ru-RU" sz="2800" b="1" spc="50" dirty="0">
              <a:ln w="11430"/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</a:rPr>
              <a:t>- 43% отмечают, что продолжение учёбы поднимает самооценку.</a:t>
            </a:r>
          </a:p>
        </p:txBody>
      </p:sp>
      <p:pic>
        <p:nvPicPr>
          <p:cNvPr id="27650" name="Picture 2" descr="https://i.ytimg.com/vi/uywuH_7T32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137598" cy="232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"/>
          <p:cNvGrpSpPr>
            <a:grpSpLocks/>
          </p:cNvGrpSpPr>
          <p:nvPr/>
        </p:nvGrpSpPr>
        <p:grpSpPr bwMode="auto">
          <a:xfrm>
            <a:off x="755650" y="764704"/>
            <a:ext cx="5058750" cy="4564805"/>
            <a:chOff x="756081" y="623610"/>
            <a:chExt cx="5058883" cy="4745266"/>
          </a:xfrm>
        </p:grpSpPr>
        <p:pic>
          <p:nvPicPr>
            <p:cNvPr id="41987" name="Picture 2" descr="C:\Documents and Settings\Владелец\Мои документы\ДЛЯ ШКОЛЬНОГО САЙТА\Школа\e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244" y="623610"/>
              <a:ext cx="3330720" cy="192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756081" y="2569832"/>
              <a:ext cx="4537130" cy="2799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3266" b="1" i="1" dirty="0">
                  <a:solidFill>
                    <a:srgbClr val="002060"/>
                  </a:solidFill>
                  <a:latin typeface="Century Gothic" pitchFamily="34" charset="0"/>
                  <a:cs typeface="Arial" panose="020B0604020202020204" pitchFamily="34" charset="0"/>
                </a:rPr>
                <a:t>Вложить и получить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    </a:t>
              </a: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Говорят, что </a:t>
              </a:r>
              <a:r>
                <a:rPr lang="en-US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XIX</a:t>
              </a: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 век был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веком капитала,  </a:t>
              </a:r>
              <a:r>
                <a:rPr lang="en-US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XX</a:t>
              </a: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 – идей,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а  </a:t>
              </a:r>
              <a:r>
                <a:rPr lang="en-US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XXI</a:t>
              </a: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 непременно станет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веком людей. Это означает, что в любой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профессии будут востребованы прежде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i="1" dirty="0">
                  <a:solidFill>
                    <a:srgbClr val="002060"/>
                  </a:solidFill>
                  <a:latin typeface="BrushType-SemiBold" pitchFamily="2" charset="0"/>
                  <a:cs typeface="Arial" panose="020B0604020202020204" pitchFamily="34" charset="0"/>
                </a:rPr>
                <a:t>всего специалисты с хорошим образованием.</a:t>
              </a:r>
            </a:p>
          </p:txBody>
        </p:sp>
      </p:grpSp>
      <p:pic>
        <p:nvPicPr>
          <p:cNvPr id="26626" name="Picture 2" descr="https://www.kt.kz/neofiles/serve-image/5d8dd96cd6a86c2db6ad84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AutoShape 4" descr="https://versiya.info/uploads/posts/2019-01/1548488199_molodez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Елена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632700" cy="59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Топ-профессий</a:t>
            </a:r>
            <a:endParaRPr lang="ru-RU" altLang="ru-RU" sz="3266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Американцы представили список тех,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чьи услуги будут особенно нам нужны в ближайшие </a:t>
            </a:r>
            <a:r>
              <a:rPr lang="ru-RU" altLang="ru-RU" sz="2903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годы во всем мире.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  <a:endParaRPr lang="ru-RU" altLang="ru-RU" sz="2903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Врачи </a:t>
            </a:r>
            <a:r>
              <a:rPr lang="ru-RU" altLang="ru-RU" sz="2903" b="1" i="1" dirty="0">
                <a:solidFill>
                  <a:srgbClr val="002060"/>
                </a:solidFill>
                <a:cs typeface="Arial" panose="020B0604020202020204" pitchFamily="34" charset="0"/>
              </a:rPr>
              <a:t>и юристы, </a:t>
            </a: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как всегда, на 1-м месте,   затем – </a:t>
            </a:r>
            <a:r>
              <a:rPr lang="ru-RU" altLang="ru-RU" sz="2903" b="1" i="1" dirty="0">
                <a:solidFill>
                  <a:srgbClr val="002060"/>
                </a:solidFill>
                <a:cs typeface="Arial" panose="020B0604020202020204" pitchFamily="34" charset="0"/>
              </a:rPr>
              <a:t>программисты, биохимики и биофизики </a:t>
            </a: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altLang="ru-RU" sz="2903" i="1" dirty="0" err="1">
                <a:solidFill>
                  <a:srgbClr val="002060"/>
                </a:solidFill>
                <a:cs typeface="Arial" panose="020B0604020202020204" pitchFamily="34" charset="0"/>
              </a:rPr>
              <a:t>нанотехнологии</a:t>
            </a: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, пищевая промышленность, лекарства) и экологи</a:t>
            </a:r>
            <a:r>
              <a:rPr lang="ru-RU" altLang="ru-RU" sz="2903" i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554" name="Picture 2" descr="https://i2.wp.com/worldscholarshipforum.com/wp-content/uploads/2017/10/bridge-program-international-students-temple-university-japan-2018.jpg?fit=1200%2C74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3853399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849313" y="2743200"/>
            <a:ext cx="68595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4283968" y="1058863"/>
            <a:ext cx="4392487" cy="291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solidFill>
                  <a:srgbClr val="002060"/>
                </a:solidFill>
                <a:cs typeface="Arial" panose="020B0604020202020204" pitchFamily="34" charset="0"/>
              </a:rPr>
              <a:t>     </a:t>
            </a: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От работы хорошо бы получать ещё и удовольствие.                                                             Британские исследователи выяснили, что «белые</a:t>
            </a:r>
            <a:r>
              <a:rPr lang="en-US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воротнички» числятся на высоко-оплачиваемых </a:t>
            </a:r>
            <a:r>
              <a:rPr lang="en-US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и престижных должностях,  вовсе от этого не счастливы</a:t>
            </a:r>
            <a:r>
              <a:rPr lang="ru-RU" altLang="ru-RU" sz="24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altLang="ru-RU" sz="24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47108" name="Группа 1"/>
          <p:cNvGrpSpPr>
            <a:grpSpLocks/>
          </p:cNvGrpSpPr>
          <p:nvPr/>
        </p:nvGrpSpPr>
        <p:grpSpPr bwMode="auto">
          <a:xfrm>
            <a:off x="755576" y="4221088"/>
            <a:ext cx="3301238" cy="1856846"/>
            <a:chOff x="892411" y="4240152"/>
            <a:chExt cx="3301019" cy="1857049"/>
          </a:xfrm>
        </p:grpSpPr>
        <p:grpSp>
          <p:nvGrpSpPr>
            <p:cNvPr id="47111" name="Группа 2"/>
            <p:cNvGrpSpPr>
              <a:grpSpLocks/>
            </p:cNvGrpSpPr>
            <p:nvPr/>
          </p:nvGrpSpPr>
          <p:grpSpPr bwMode="auto">
            <a:xfrm>
              <a:off x="892411" y="4240152"/>
              <a:ext cx="3301019" cy="1857049"/>
              <a:chOff x="548308" y="4605332"/>
              <a:chExt cx="3638614" cy="2047950"/>
            </a:xfrm>
          </p:grpSpPr>
          <p:pic>
            <p:nvPicPr>
              <p:cNvPr id="47114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6446">
                <a:off x="596235" y="4769466"/>
                <a:ext cx="807080" cy="53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5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08" y="4814548"/>
                <a:ext cx="776634" cy="51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6" name="Picture 4" descr="C:\Documents and Settings\Владелец\Мои документы\ВСЁ ДЛЯ САЙТОВ\www.gifpark.ru\Вещественные\Денежные\69r2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23" y="4605332"/>
                <a:ext cx="623317" cy="72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7" descr="C:\Documents and Settings\Владелец\Мои документы\ВСЁ ДЛЯ САЙТОВ\www.gifpark.ru\Вещественные\Разные\Писанина\kniga_2.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5659">
                <a:off x="3254969" y="5077117"/>
                <a:ext cx="841375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8" descr="C:\Documents and Settings\Владелец\Мои документы\ВСЁ ДЛЯ САЙТОВ\www.gifpark.ru\Вещественные\Разные\Писанина\kniga_4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0583" y="4843589"/>
                <a:ext cx="8826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6" descr="C:\Documents and Settings\Владелец\Мои документы\ВСЁ ДЛЯ САЙТОВ\www.gifpark.ru\Вещественные\Разные\Писанина\kniga_1.gif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37004">
                <a:off x="3232835" y="5823019"/>
                <a:ext cx="954087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2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0724">
              <a:off x="912763" y="4854522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96446">
              <a:off x="894673" y="4763690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1835150" y="452438"/>
            <a:ext cx="4521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Не в деньгах счастье</a:t>
            </a:r>
          </a:p>
        </p:txBody>
      </p:sp>
      <p:pic>
        <p:nvPicPr>
          <p:cNvPr id="21506" name="Picture 2" descr="https://vignette.wikia.nocookie.net/emerald-isles/images/f/f9/VicesScale.png/revision/latest?cb=201511021402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47664" y="4365104"/>
            <a:ext cx="1512168" cy="17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www.ecad.ru/novosti/wp-content/uploads/2020/03/SHEA_professi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3568" y="1052736"/>
            <a:ext cx="35283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57200" y="6262688"/>
            <a:ext cx="1828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defTabSz="10080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100806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100806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100806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100806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12" b="1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755650" y="700088"/>
            <a:ext cx="7777163" cy="55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А что же делать в будущем нам, окончившим университеты,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 но переложившим свои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обязанности на плечи роботов?</a:t>
            </a:r>
            <a:endParaRPr lang="en-US" altLang="ru-RU" sz="32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 dirty="0">
                <a:solidFill>
                  <a:srgbClr val="002060"/>
                </a:solidFill>
              </a:rPr>
              <a:t>А что делали во все времена образованные свободные люди?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Они думали!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 dirty="0">
                <a:solidFill>
                  <a:srgbClr val="002060"/>
                </a:solidFill>
              </a:rPr>
              <a:t>И из их мыслей рождались художественные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 dirty="0">
                <a:solidFill>
                  <a:srgbClr val="002060"/>
                </a:solidFill>
              </a:rPr>
              <a:t>шедевры и великие научные открытия</a:t>
            </a:r>
            <a:r>
              <a:rPr lang="ru-RU" altLang="ru-RU" sz="3200" i="1" dirty="0" smtClean="0">
                <a:solidFill>
                  <a:srgbClr val="002060"/>
                </a:solidFill>
              </a:rPr>
              <a:t>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i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612775" y="1436688"/>
            <a:ext cx="8085138" cy="5037137"/>
            <a:chOff x="612970" y="1437419"/>
            <a:chExt cx="8085523" cy="5036440"/>
          </a:xfrm>
        </p:grpSpPr>
        <p:pic>
          <p:nvPicPr>
            <p:cNvPr id="51204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70" y="1438642"/>
              <a:ext cx="4006459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2" descr="Самые востребованные профессии в Росси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699" y="4005064"/>
              <a:ext cx="4014300" cy="246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" descr="Школьный учитель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17" y="1437419"/>
              <a:ext cx="3998276" cy="26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6" descr="Монтажник окон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9" y="3601368"/>
              <a:ext cx="3984329" cy="287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7790" y="548680"/>
            <a:ext cx="72832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prof.biografguru.ru/subdmn/prof/img/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где учиться на веб-анали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02088"/>
            <a:ext cx="381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Врач-стоматоло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268413"/>
            <a:ext cx="39211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 descr="профессии для женщи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02088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995" y="476672"/>
            <a:ext cx="7283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476672"/>
            <a:ext cx="821593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 Italic" pitchFamily="2" charset="0"/>
              </a:rPr>
              <a:t>Успехов!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ademy Italic" pitchFamily="2" charset="0"/>
            </a:endParaRPr>
          </a:p>
          <a:p>
            <a:pPr algn="ctr" eaLnBrk="1" hangingPunct="1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 Italic" pitchFamily="2" charset="0"/>
              </a:rPr>
              <a:t>Ищите себя…</a:t>
            </a:r>
          </a:p>
        </p:txBody>
      </p:sp>
      <p:pic>
        <p:nvPicPr>
          <p:cNvPr id="15364" name="Picture 4" descr="https://avatars.mds.yandex.net/get-zen_doc/16074/pub_5b71163a79b39e00a9cef0df_5b712ee28f29f600a984a6f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65527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image.jimcdn.com/app/cms/image/transf/none/path/sa658af6eee5a4648/image/id5ac1d2946136a2a/version/152620564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394">
            <a:off x="380953" y="2110955"/>
            <a:ext cx="5140379" cy="255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284984"/>
            <a:ext cx="272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http://atlas100.ru/catalog/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573016"/>
            <a:ext cx="195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http://atlas100.ru/</a:t>
            </a:r>
            <a:endParaRPr lang="ru-RU" dirty="0"/>
          </a:p>
        </p:txBody>
      </p:sp>
      <p:pic>
        <p:nvPicPr>
          <p:cNvPr id="7169" name="Picture 1" descr="C:\Users\Елен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9"/>
            <a:ext cx="43204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Елена\Desktop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34"/>
            <a:ext cx="4824536" cy="296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548680"/>
            <a:ext cx="349188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i="1" dirty="0" smtClean="0">
                <a:solidFill>
                  <a:srgbClr val="FF0000"/>
                </a:solidFill>
                <a:latin typeface="Century Gothic" pitchFamily="34" charset="0"/>
              </a:rPr>
              <a:t>Вы можете найти много полезной информации</a:t>
            </a:r>
            <a:endParaRPr lang="ru-RU" altLang="ru-RU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172" name="Picture 4" descr="https://xn--80ahekmcpfw.xn--p1ai/images/inf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96752"/>
            <a:ext cx="194421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static.tildacdn.com/tild3535-3739-4730-b664-316234313633/34-347369_aqui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484784"/>
            <a:ext cx="1676721" cy="22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00igr.net/up/datas/149867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73401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a/av9cbtlk3K7HrdWSfAFRpTEnMx1XjN0J6Qm8YV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11559" y="1124745"/>
            <a:ext cx="7920881" cy="54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Ежегодно появляется до 500 (!) новых профессий.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Некоторые, отражая специфику конкретного времени и сложившейся ситуации, 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«живут» лишь 5 – 15 лет,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затем 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исчезают  или трансформируются           </a:t>
            </a:r>
            <a:r>
              <a:rPr lang="ru-RU" altLang="ru-RU" sz="2800" b="1" i="1" dirty="0">
                <a:solidFill>
                  <a:srgbClr val="002060"/>
                </a:solidFill>
              </a:rPr>
              <a:t>до неузнаваемости. Всего же, согласно единому 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тарифно-квалификационному справочнику,       насчитывается  до 6 тысяч профессий.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     Выбрать нелегко!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     Вот несколько новейших и самых перспективных</a:t>
            </a:r>
            <a:r>
              <a:rPr lang="ru-RU" altLang="ru-RU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620689"/>
            <a:ext cx="6524625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МИР ПРОФЕССИЙ 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XXI</a:t>
            </a: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века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ПО РЕКЛАМЕ</a:t>
            </a:r>
            <a:r>
              <a:rPr lang="en-GB" sz="2400" b="1" i="1" dirty="0" smtClean="0">
                <a:solidFill>
                  <a:srgbClr val="002060"/>
                </a:solidFill>
              </a:rPr>
              <a:t/>
            </a:r>
            <a:br>
              <a:rPr lang="en-GB" sz="2400" b="1" i="1" dirty="0" smtClean="0">
                <a:solidFill>
                  <a:srgbClr val="002060"/>
                </a:solidFill>
              </a:rPr>
            </a:br>
            <a:r>
              <a:rPr lang="en-GB" sz="2000" b="1" i="1" dirty="0" err="1" smtClean="0">
                <a:solidFill>
                  <a:srgbClr val="002060"/>
                </a:solidFill>
              </a:rPr>
              <a:t>Организует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работу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по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рекламированию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производимой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продукции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или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выполняемых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услуг</a:t>
            </a:r>
            <a:r>
              <a:rPr lang="en-GB" sz="2000" b="1" i="1" dirty="0" smtClean="0">
                <a:solidFill>
                  <a:srgbClr val="002060"/>
                </a:solidFill>
              </a:rPr>
              <a:t> с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целью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их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продвижения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на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рынке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сбыта</a:t>
            </a:r>
            <a:r>
              <a:rPr lang="en-GB" sz="2000" b="1" i="1" dirty="0" smtClean="0">
                <a:solidFill>
                  <a:srgbClr val="002060"/>
                </a:solidFill>
              </a:rPr>
              <a:t>.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Информирует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потребителей</a:t>
            </a:r>
            <a:r>
              <a:rPr lang="en-GB" sz="2000" b="1" i="1" dirty="0" smtClean="0">
                <a:solidFill>
                  <a:srgbClr val="002060"/>
                </a:solidFill>
              </a:rPr>
              <a:t> о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преимуществах</a:t>
            </a:r>
            <a:r>
              <a:rPr lang="en-GB" sz="2000" b="1" i="1" dirty="0" smtClean="0">
                <a:solidFill>
                  <a:srgbClr val="002060"/>
                </a:solidFill>
              </a:rPr>
              <a:t> и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отличительных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свойствах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рекламируемых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товаров</a:t>
            </a:r>
            <a:r>
              <a:rPr lang="en-GB" sz="2000" b="1" i="1" dirty="0" smtClean="0">
                <a:solidFill>
                  <a:srgbClr val="002060"/>
                </a:solidFill>
              </a:rPr>
              <a:t> и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услуг</a:t>
            </a:r>
            <a:r>
              <a:rPr lang="en-GB" sz="2000" b="1" i="1" dirty="0" smtClean="0">
                <a:solidFill>
                  <a:srgbClr val="002060"/>
                </a:solidFill>
              </a:rPr>
              <a:t>.</a:t>
            </a:r>
            <a:br>
              <a:rPr lang="en-GB" sz="2000" b="1" i="1" dirty="0" smtClean="0">
                <a:solidFill>
                  <a:srgbClr val="002060"/>
                </a:solidFill>
              </a:rPr>
            </a:b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Осуществляет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руководство</a:t>
            </a:r>
            <a:r>
              <a:rPr lang="en-GB" sz="2000" b="1" i="1" dirty="0" smtClean="0">
                <a:solidFill>
                  <a:srgbClr val="002060"/>
                </a:solidFill>
              </a:rPr>
              <a:t>,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планирование</a:t>
            </a:r>
            <a:r>
              <a:rPr lang="en-GB" sz="2000" b="1" i="1" dirty="0" smtClean="0">
                <a:solidFill>
                  <a:srgbClr val="002060"/>
                </a:solidFill>
              </a:rPr>
              <a:t> и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координацию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работ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по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проведению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рекламных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акций</a:t>
            </a:r>
            <a:r>
              <a:rPr lang="en-GB" sz="2000" b="1" i="1" dirty="0" smtClean="0">
                <a:solidFill>
                  <a:srgbClr val="002060"/>
                </a:solidFill>
              </a:rPr>
              <a:t>. </a:t>
            </a:r>
            <a:br>
              <a:rPr lang="en-GB" sz="2000" b="1" i="1" dirty="0" smtClean="0">
                <a:solidFill>
                  <a:srgbClr val="002060"/>
                </a:solidFill>
              </a:rPr>
            </a:br>
            <a:r>
              <a:rPr lang="en-GB" sz="2000" b="1" i="1" dirty="0" err="1" smtClean="0">
                <a:solidFill>
                  <a:srgbClr val="002060"/>
                </a:solidFill>
              </a:rPr>
              <a:t>Разрабатывает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планы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рекламных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мероприятий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по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одному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виду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или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группе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товаров</a:t>
            </a:r>
            <a:r>
              <a:rPr lang="en-GB" sz="2000" b="1" i="1" dirty="0" smtClean="0">
                <a:solidFill>
                  <a:srgbClr val="002060"/>
                </a:solidFill>
              </a:rPr>
              <a:t> (</a:t>
            </a:r>
            <a:r>
              <a:rPr lang="en-GB" sz="2000" b="1" i="1" dirty="0" err="1" smtClean="0">
                <a:solidFill>
                  <a:srgbClr val="002060"/>
                </a:solidFill>
              </a:rPr>
              <a:t>услуг</a:t>
            </a:r>
            <a:r>
              <a:rPr lang="en-GB" sz="2000" b="1" i="1" dirty="0" smtClean="0">
                <a:solidFill>
                  <a:srgbClr val="002060"/>
                </a:solidFill>
              </a:rPr>
              <a:t>) и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определяет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затраты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на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их</a:t>
            </a:r>
            <a:r>
              <a:rPr lang="en-GB" sz="2000" b="1" i="1" dirty="0" smtClean="0">
                <a:solidFill>
                  <a:srgbClr val="002060"/>
                </a:solidFill>
              </a:rPr>
              <a:t> </a:t>
            </a:r>
            <a:r>
              <a:rPr lang="en-GB" sz="2000" b="1" i="1" dirty="0" err="1" smtClean="0">
                <a:solidFill>
                  <a:srgbClr val="002060"/>
                </a:solidFill>
              </a:rPr>
              <a:t>проведение</a:t>
            </a:r>
            <a:r>
              <a:rPr lang="en-GB" sz="2000" b="1" i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www.weekly.kz/oc-content/uploads/237/46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</a:t>
            </a: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ПРОДАЖАМ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err="1" smtClean="0">
                <a:solidFill>
                  <a:srgbClr val="002060"/>
                </a:solidFill>
              </a:rPr>
              <a:t>Сотрудник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специализированного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магазина</a:t>
            </a:r>
            <a:r>
              <a:rPr lang="en-GB" sz="2800" b="1" i="1" dirty="0" smtClean="0">
                <a:solidFill>
                  <a:srgbClr val="002060"/>
                </a:solidFill>
              </a:rPr>
              <a:t> –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продавец</a:t>
            </a:r>
            <a:r>
              <a:rPr lang="en-GB" sz="2800" b="1" i="1" dirty="0" smtClean="0">
                <a:solidFill>
                  <a:srgbClr val="002060"/>
                </a:solidFill>
              </a:rPr>
              <a:t>,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посредник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между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производителем</a:t>
            </a:r>
            <a:r>
              <a:rPr lang="en-GB" sz="2800" b="1" i="1" dirty="0" smtClean="0">
                <a:solidFill>
                  <a:srgbClr val="002060"/>
                </a:solidFill>
              </a:rPr>
              <a:t> и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потребителем</a:t>
            </a:r>
            <a:r>
              <a:rPr lang="en-GB" sz="2800" b="1" i="1" dirty="0" smtClean="0">
                <a:solidFill>
                  <a:srgbClr val="002060"/>
                </a:solidFill>
              </a:rPr>
              <a:t>. </a:t>
            </a:r>
            <a:br>
              <a:rPr lang="en-GB" sz="2800" b="1" i="1" dirty="0" smtClean="0">
                <a:solidFill>
                  <a:srgbClr val="002060"/>
                </a:solidFill>
              </a:rPr>
            </a:br>
            <a:r>
              <a:rPr lang="en-GB" sz="2800" b="1" i="1" dirty="0" smtClean="0">
                <a:solidFill>
                  <a:srgbClr val="002060"/>
                </a:solidFill>
              </a:rPr>
              <a:t>В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обязанности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специалиста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входят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консультации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клиентов</a:t>
            </a:r>
            <a:r>
              <a:rPr lang="en-GB" sz="2800" b="1" i="1" dirty="0" smtClean="0">
                <a:solidFill>
                  <a:srgbClr val="002060"/>
                </a:solidFill>
              </a:rPr>
              <a:t> о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качестве</a:t>
            </a:r>
            <a:r>
              <a:rPr lang="en-GB" sz="2800" b="1" i="1" dirty="0" smtClean="0">
                <a:solidFill>
                  <a:srgbClr val="002060"/>
                </a:solidFill>
              </a:rPr>
              <a:t>,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свойствах</a:t>
            </a:r>
            <a:r>
              <a:rPr lang="en-GB" sz="2800" b="1" i="1" dirty="0" smtClean="0">
                <a:solidFill>
                  <a:srgbClr val="002060"/>
                </a:solidFill>
              </a:rPr>
              <a:t> и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ассортименте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реализуемого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товара</a:t>
            </a:r>
            <a:r>
              <a:rPr lang="en-GB" sz="2800" b="1" i="1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avatars.mds.yandex.net/get-pdb/1599997/3343fea3-c35f-4e32-a2c6-28b5929f44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941</TotalTime>
  <Words>658</Words>
  <Application>Microsoft Office PowerPoint</Application>
  <PresentationFormat>Экран (4:3)</PresentationFormat>
  <Paragraphs>116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АникинаТ</dc:creator>
  <cp:lastModifiedBy>Елена Белоусова</cp:lastModifiedBy>
  <cp:revision>97</cp:revision>
  <dcterms:created xsi:type="dcterms:W3CDTF">2011-02-14T18:38:47Z</dcterms:created>
  <dcterms:modified xsi:type="dcterms:W3CDTF">2020-04-20T08:07:34Z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1760279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